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741" r:id="rId5"/>
  </p:sldMasterIdLst>
  <p:notesMasterIdLst>
    <p:notesMasterId r:id="rId14"/>
  </p:notesMasterIdLst>
  <p:sldIdLst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4A9E27-B0E9-41B7-BB96-D7BCDAAEB51B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1287D4F5-F906-493D-BC6F-D1138378D46E}">
      <dgm:prSet phldrT="[Tekst]"/>
      <dgm:spPr/>
      <dgm:t>
        <a:bodyPr/>
        <a:lstStyle/>
        <a:p>
          <a:r>
            <a:rPr lang="da-DK" dirty="0" smtClean="0"/>
            <a:t>Den indledende fase</a:t>
          </a:r>
          <a:endParaRPr lang="da-DK" dirty="0"/>
        </a:p>
      </dgm:t>
    </dgm:pt>
    <dgm:pt modelId="{699F723B-9425-49BD-9240-85C67C1C9E2A}" type="parTrans" cxnId="{48AA14F8-8899-4A96-BE0D-659E8B00C936}">
      <dgm:prSet/>
      <dgm:spPr/>
      <dgm:t>
        <a:bodyPr/>
        <a:lstStyle/>
        <a:p>
          <a:endParaRPr lang="da-DK"/>
        </a:p>
      </dgm:t>
    </dgm:pt>
    <dgm:pt modelId="{9170838B-755E-430C-B1A0-8C65DEF85B53}" type="sibTrans" cxnId="{48AA14F8-8899-4A96-BE0D-659E8B00C936}">
      <dgm:prSet/>
      <dgm:spPr/>
      <dgm:t>
        <a:bodyPr/>
        <a:lstStyle/>
        <a:p>
          <a:endParaRPr lang="da-DK"/>
        </a:p>
      </dgm:t>
    </dgm:pt>
    <dgm:pt modelId="{931DA545-548B-4CE6-8F07-C690444392D9}">
      <dgm:prSet phldrT="[Tekst]"/>
      <dgm:spPr/>
      <dgm:t>
        <a:bodyPr/>
        <a:lstStyle/>
        <a:p>
          <a:r>
            <a:rPr lang="da-DK" dirty="0" smtClean="0"/>
            <a:t>Betydningsfuld, da det er her, at borgeren/familien og de professionelle beslutter sig for, om der kan etableres tilstrækkelig tillid til et samarbejde, hvor det er muligt at tale om tabuiserede emner…</a:t>
          </a:r>
          <a:endParaRPr lang="da-DK" dirty="0"/>
        </a:p>
      </dgm:t>
    </dgm:pt>
    <dgm:pt modelId="{77858BFE-1B79-493B-A46B-A950CE682FCB}" type="parTrans" cxnId="{96773BFD-AE54-4BB8-9034-F07B8DB746EA}">
      <dgm:prSet/>
      <dgm:spPr/>
      <dgm:t>
        <a:bodyPr/>
        <a:lstStyle/>
        <a:p>
          <a:endParaRPr lang="da-DK"/>
        </a:p>
      </dgm:t>
    </dgm:pt>
    <dgm:pt modelId="{0CB87846-1ED4-4E17-87A9-E8AAEC511624}" type="sibTrans" cxnId="{96773BFD-AE54-4BB8-9034-F07B8DB746EA}">
      <dgm:prSet/>
      <dgm:spPr/>
      <dgm:t>
        <a:bodyPr/>
        <a:lstStyle/>
        <a:p>
          <a:endParaRPr lang="da-DK"/>
        </a:p>
      </dgm:t>
    </dgm:pt>
    <dgm:pt modelId="{702860CC-4020-4E0B-9A19-0E41CD9D888C}">
      <dgm:prSet phldrT="[Tekst]"/>
      <dgm:spPr/>
      <dgm:t>
        <a:bodyPr/>
        <a:lstStyle/>
        <a:p>
          <a:r>
            <a:rPr lang="da-DK" dirty="0" smtClean="0"/>
            <a:t>Indholdsfasen – med fokus på åben kommunikation</a:t>
          </a:r>
          <a:endParaRPr lang="da-DK" dirty="0"/>
        </a:p>
      </dgm:t>
    </dgm:pt>
    <dgm:pt modelId="{20C52DCC-ABA5-4721-8E4E-D727ED4EB759}" type="parTrans" cxnId="{3E4765A4-6E36-4662-A298-A7C33EEC1DD2}">
      <dgm:prSet/>
      <dgm:spPr/>
      <dgm:t>
        <a:bodyPr/>
        <a:lstStyle/>
        <a:p>
          <a:endParaRPr lang="da-DK"/>
        </a:p>
      </dgm:t>
    </dgm:pt>
    <dgm:pt modelId="{45C6A7A6-65AA-4DB0-894B-54385D159E9B}" type="sibTrans" cxnId="{3E4765A4-6E36-4662-A298-A7C33EEC1DD2}">
      <dgm:prSet/>
      <dgm:spPr/>
      <dgm:t>
        <a:bodyPr/>
        <a:lstStyle/>
        <a:p>
          <a:endParaRPr lang="da-DK"/>
        </a:p>
      </dgm:t>
    </dgm:pt>
    <dgm:pt modelId="{AC959885-5C27-419B-824A-F3EE7F9A3751}">
      <dgm:prSet phldrT="[Tekst]"/>
      <dgm:spPr/>
      <dgm:t>
        <a:bodyPr/>
        <a:lstStyle/>
        <a:p>
          <a:r>
            <a:rPr lang="da-DK" dirty="0" smtClean="0"/>
            <a:t>Tydeliggørelse og konkretisering af, hvad I som professionelle er bekymrede over. Sig det I ser! Giv medfølelse og forståelse i et taktfuldt samspil. Hav fokus på nutid med henblik på fremtid.</a:t>
          </a:r>
          <a:endParaRPr lang="da-DK" dirty="0"/>
        </a:p>
      </dgm:t>
    </dgm:pt>
    <dgm:pt modelId="{D8A447FE-FBC7-419D-87CF-9CD93D5AFE2C}" type="parTrans" cxnId="{95D087ED-EDA9-4954-8584-FE68A56FC43C}">
      <dgm:prSet/>
      <dgm:spPr/>
      <dgm:t>
        <a:bodyPr/>
        <a:lstStyle/>
        <a:p>
          <a:endParaRPr lang="da-DK"/>
        </a:p>
      </dgm:t>
    </dgm:pt>
    <dgm:pt modelId="{79BDEE2D-92F7-4C19-81EA-15BBE9D50401}" type="sibTrans" cxnId="{95D087ED-EDA9-4954-8584-FE68A56FC43C}">
      <dgm:prSet/>
      <dgm:spPr/>
      <dgm:t>
        <a:bodyPr/>
        <a:lstStyle/>
        <a:p>
          <a:endParaRPr lang="da-DK"/>
        </a:p>
      </dgm:t>
    </dgm:pt>
    <dgm:pt modelId="{9AA61B21-7C29-43BC-BE01-87900471399C}">
      <dgm:prSet phldrT="[Tekst]"/>
      <dgm:spPr/>
      <dgm:t>
        <a:bodyPr/>
        <a:lstStyle/>
        <a:p>
          <a:r>
            <a:rPr lang="da-DK" dirty="0" smtClean="0"/>
            <a:t>Afrundingsfasen</a:t>
          </a:r>
          <a:endParaRPr lang="da-DK" dirty="0"/>
        </a:p>
      </dgm:t>
    </dgm:pt>
    <dgm:pt modelId="{F37453CB-87BA-4005-BDA2-4924B11BAF54}" type="parTrans" cxnId="{4391D007-8869-4574-9580-A141D85F7773}">
      <dgm:prSet/>
      <dgm:spPr/>
      <dgm:t>
        <a:bodyPr/>
        <a:lstStyle/>
        <a:p>
          <a:endParaRPr lang="da-DK"/>
        </a:p>
      </dgm:t>
    </dgm:pt>
    <dgm:pt modelId="{27FDB414-013B-4B01-826D-9F57A9154191}" type="sibTrans" cxnId="{4391D007-8869-4574-9580-A141D85F7773}">
      <dgm:prSet/>
      <dgm:spPr/>
      <dgm:t>
        <a:bodyPr/>
        <a:lstStyle/>
        <a:p>
          <a:endParaRPr lang="da-DK"/>
        </a:p>
      </dgm:t>
    </dgm:pt>
    <dgm:pt modelId="{7EA516BD-530D-4795-BD9B-DDEEF93559DA}">
      <dgm:prSet phldrT="[Tekst]"/>
      <dgm:spPr/>
      <dgm:t>
        <a:bodyPr/>
        <a:lstStyle/>
        <a:p>
          <a:r>
            <a:rPr lang="da-DK" dirty="0" smtClean="0"/>
            <a:t>Anerkend de gode intentioner, hvor det er muligt. Vurder, om der er behov for at inddrage hjælp eller støtte fra andre - fx Alkoholbehandlingen. Opsummer de aftaler og beslutninger, der er indgået. </a:t>
          </a:r>
          <a:r>
            <a:rPr lang="da-DK" dirty="0" err="1" smtClean="0"/>
            <a:t>Opfølgende</a:t>
          </a:r>
          <a:r>
            <a:rPr lang="da-DK" dirty="0" smtClean="0"/>
            <a:t> møde!</a:t>
          </a:r>
        </a:p>
      </dgm:t>
    </dgm:pt>
    <dgm:pt modelId="{8209B136-B8C3-4CE3-88B8-FE98259C1C8B}" type="parTrans" cxnId="{FC54BE8A-A966-4E80-ACCC-315F32C58CFF}">
      <dgm:prSet/>
      <dgm:spPr/>
      <dgm:t>
        <a:bodyPr/>
        <a:lstStyle/>
        <a:p>
          <a:endParaRPr lang="da-DK"/>
        </a:p>
      </dgm:t>
    </dgm:pt>
    <dgm:pt modelId="{4043FF14-D21F-4226-9667-3F3DFEFC3A52}" type="sibTrans" cxnId="{FC54BE8A-A966-4E80-ACCC-315F32C58CFF}">
      <dgm:prSet/>
      <dgm:spPr/>
      <dgm:t>
        <a:bodyPr/>
        <a:lstStyle/>
        <a:p>
          <a:endParaRPr lang="da-DK"/>
        </a:p>
      </dgm:t>
    </dgm:pt>
    <dgm:pt modelId="{AA48AE8D-283C-4901-B123-BF085E4C5577}" type="pres">
      <dgm:prSet presAssocID="{814A9E27-B0E9-41B7-BB96-D7BCDAAEB51B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15CE2D70-D079-4BC0-B507-AAF48B5F63BB}" type="pres">
      <dgm:prSet presAssocID="{1287D4F5-F906-493D-BC6F-D1138378D46E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2EF12FD-03EE-4E8E-BF47-42E45A32DB35}" type="pres">
      <dgm:prSet presAssocID="{1287D4F5-F906-493D-BC6F-D1138378D46E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DB135BC-608A-472B-A0E2-2B8094A432DB}" type="pres">
      <dgm:prSet presAssocID="{702860CC-4020-4E0B-9A19-0E41CD9D888C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25ECB094-96D9-41DB-A763-438A14CED266}" type="pres">
      <dgm:prSet presAssocID="{702860CC-4020-4E0B-9A19-0E41CD9D888C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F9D3793C-FC29-4B5D-B5E6-D90137966CEB}" type="pres">
      <dgm:prSet presAssocID="{9AA61B21-7C29-43BC-BE01-87900471399C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0482C16-DAE8-440D-845F-77701A1397B1}" type="pres">
      <dgm:prSet presAssocID="{9AA61B21-7C29-43BC-BE01-87900471399C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3E4765A4-6E36-4662-A298-A7C33EEC1DD2}" srcId="{814A9E27-B0E9-41B7-BB96-D7BCDAAEB51B}" destId="{702860CC-4020-4E0B-9A19-0E41CD9D888C}" srcOrd="1" destOrd="0" parTransId="{20C52DCC-ABA5-4721-8E4E-D727ED4EB759}" sibTransId="{45C6A7A6-65AA-4DB0-894B-54385D159E9B}"/>
    <dgm:cxn modelId="{FC54BE8A-A966-4E80-ACCC-315F32C58CFF}" srcId="{9AA61B21-7C29-43BC-BE01-87900471399C}" destId="{7EA516BD-530D-4795-BD9B-DDEEF93559DA}" srcOrd="0" destOrd="0" parTransId="{8209B136-B8C3-4CE3-88B8-FE98259C1C8B}" sibTransId="{4043FF14-D21F-4226-9667-3F3DFEFC3A52}"/>
    <dgm:cxn modelId="{48D35714-01D9-604F-8A86-06A3A35BCE7F}" type="presOf" srcId="{AC959885-5C27-419B-824A-F3EE7F9A3751}" destId="{25ECB094-96D9-41DB-A763-438A14CED266}" srcOrd="0" destOrd="0" presId="urn:microsoft.com/office/officeart/2009/3/layout/IncreasingArrowsProcess"/>
    <dgm:cxn modelId="{48AA14F8-8899-4A96-BE0D-659E8B00C936}" srcId="{814A9E27-B0E9-41B7-BB96-D7BCDAAEB51B}" destId="{1287D4F5-F906-493D-BC6F-D1138378D46E}" srcOrd="0" destOrd="0" parTransId="{699F723B-9425-49BD-9240-85C67C1C9E2A}" sibTransId="{9170838B-755E-430C-B1A0-8C65DEF85B53}"/>
    <dgm:cxn modelId="{FE4CEEE1-1779-FD4F-8033-5ECD975A4BDB}" type="presOf" srcId="{931DA545-548B-4CE6-8F07-C690444392D9}" destId="{72EF12FD-03EE-4E8E-BF47-42E45A32DB35}" srcOrd="0" destOrd="0" presId="urn:microsoft.com/office/officeart/2009/3/layout/IncreasingArrowsProcess"/>
    <dgm:cxn modelId="{96773BFD-AE54-4BB8-9034-F07B8DB746EA}" srcId="{1287D4F5-F906-493D-BC6F-D1138378D46E}" destId="{931DA545-548B-4CE6-8F07-C690444392D9}" srcOrd="0" destOrd="0" parTransId="{77858BFE-1B79-493B-A46B-A950CE682FCB}" sibTransId="{0CB87846-1ED4-4E17-87A9-E8AAEC511624}"/>
    <dgm:cxn modelId="{4391D007-8869-4574-9580-A141D85F7773}" srcId="{814A9E27-B0E9-41B7-BB96-D7BCDAAEB51B}" destId="{9AA61B21-7C29-43BC-BE01-87900471399C}" srcOrd="2" destOrd="0" parTransId="{F37453CB-87BA-4005-BDA2-4924B11BAF54}" sibTransId="{27FDB414-013B-4B01-826D-9F57A9154191}"/>
    <dgm:cxn modelId="{6912217F-5E68-AE40-9932-5109E850F9F8}" type="presOf" srcId="{7EA516BD-530D-4795-BD9B-DDEEF93559DA}" destId="{60482C16-DAE8-440D-845F-77701A1397B1}" srcOrd="0" destOrd="0" presId="urn:microsoft.com/office/officeart/2009/3/layout/IncreasingArrowsProcess"/>
    <dgm:cxn modelId="{2471304D-490A-5043-B80C-4A02077A22D1}" type="presOf" srcId="{9AA61B21-7C29-43BC-BE01-87900471399C}" destId="{F9D3793C-FC29-4B5D-B5E6-D90137966CEB}" srcOrd="0" destOrd="0" presId="urn:microsoft.com/office/officeart/2009/3/layout/IncreasingArrowsProcess"/>
    <dgm:cxn modelId="{399DD7B0-5362-BD46-9AF3-B430D115FDB2}" type="presOf" srcId="{702860CC-4020-4E0B-9A19-0E41CD9D888C}" destId="{EDB135BC-608A-472B-A0E2-2B8094A432DB}" srcOrd="0" destOrd="0" presId="urn:microsoft.com/office/officeart/2009/3/layout/IncreasingArrowsProcess"/>
    <dgm:cxn modelId="{4A5D6124-22FA-0A47-BBCC-F303283F7E4F}" type="presOf" srcId="{1287D4F5-F906-493D-BC6F-D1138378D46E}" destId="{15CE2D70-D079-4BC0-B507-AAF48B5F63BB}" srcOrd="0" destOrd="0" presId="urn:microsoft.com/office/officeart/2009/3/layout/IncreasingArrowsProcess"/>
    <dgm:cxn modelId="{B5F4C655-A446-8B41-9B6C-EC5C2890198B}" type="presOf" srcId="{814A9E27-B0E9-41B7-BB96-D7BCDAAEB51B}" destId="{AA48AE8D-283C-4901-B123-BF085E4C5577}" srcOrd="0" destOrd="0" presId="urn:microsoft.com/office/officeart/2009/3/layout/IncreasingArrowsProcess"/>
    <dgm:cxn modelId="{95D087ED-EDA9-4954-8584-FE68A56FC43C}" srcId="{702860CC-4020-4E0B-9A19-0E41CD9D888C}" destId="{AC959885-5C27-419B-824A-F3EE7F9A3751}" srcOrd="0" destOrd="0" parTransId="{D8A447FE-FBC7-419D-87CF-9CD93D5AFE2C}" sibTransId="{79BDEE2D-92F7-4C19-81EA-15BBE9D50401}"/>
    <dgm:cxn modelId="{ACE13C9A-F1FF-8348-A20F-233DDF44BE8B}" type="presParOf" srcId="{AA48AE8D-283C-4901-B123-BF085E4C5577}" destId="{15CE2D70-D079-4BC0-B507-AAF48B5F63BB}" srcOrd="0" destOrd="0" presId="urn:microsoft.com/office/officeart/2009/3/layout/IncreasingArrowsProcess"/>
    <dgm:cxn modelId="{45BA5DE5-4DFA-2044-9AA1-45C4B8623E74}" type="presParOf" srcId="{AA48AE8D-283C-4901-B123-BF085E4C5577}" destId="{72EF12FD-03EE-4E8E-BF47-42E45A32DB35}" srcOrd="1" destOrd="0" presId="urn:microsoft.com/office/officeart/2009/3/layout/IncreasingArrowsProcess"/>
    <dgm:cxn modelId="{9F3602DD-E69A-E440-80AF-07EB7D45BD5F}" type="presParOf" srcId="{AA48AE8D-283C-4901-B123-BF085E4C5577}" destId="{EDB135BC-608A-472B-A0E2-2B8094A432DB}" srcOrd="2" destOrd="0" presId="urn:microsoft.com/office/officeart/2009/3/layout/IncreasingArrowsProcess"/>
    <dgm:cxn modelId="{33F12808-2ABC-1740-8231-65FFF486B9D9}" type="presParOf" srcId="{AA48AE8D-283C-4901-B123-BF085E4C5577}" destId="{25ECB094-96D9-41DB-A763-438A14CED266}" srcOrd="3" destOrd="0" presId="urn:microsoft.com/office/officeart/2009/3/layout/IncreasingArrowsProcess"/>
    <dgm:cxn modelId="{740FB978-4DEA-594A-A3EF-485551C69DE6}" type="presParOf" srcId="{AA48AE8D-283C-4901-B123-BF085E4C5577}" destId="{F9D3793C-FC29-4B5D-B5E6-D90137966CEB}" srcOrd="4" destOrd="0" presId="urn:microsoft.com/office/officeart/2009/3/layout/IncreasingArrowsProcess"/>
    <dgm:cxn modelId="{B68E6756-038F-CD45-9C9F-0078CDD3490D}" type="presParOf" srcId="{AA48AE8D-283C-4901-B123-BF085E4C5577}" destId="{60482C16-DAE8-440D-845F-77701A1397B1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9EDD1-0993-C742-80A5-07BA598297B9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5D5F24-8478-164F-BB95-75236416E4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2862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6018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>
              <a:latin typeface="Calibri" charset="0"/>
            </a:endParaRPr>
          </a:p>
        </p:txBody>
      </p:sp>
      <p:sp>
        <p:nvSpPr>
          <p:cNvPr id="86019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fld id="{746F678C-53B0-1E43-BAA5-E827130636FB}" type="slidenum">
              <a:rPr lang="da-DK" sz="1200">
                <a:latin typeface="Calibri" charset="0"/>
              </a:rPr>
              <a:pPr/>
              <a:t>1</a:t>
            </a:fld>
            <a:endParaRPr lang="da-DK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101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6258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>
              <a:latin typeface="Calibri" charset="0"/>
            </a:endParaRPr>
          </a:p>
        </p:txBody>
      </p:sp>
      <p:sp>
        <p:nvSpPr>
          <p:cNvPr id="96259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fld id="{0B60F7E2-64EB-F348-8CF0-969C21B66CDA}" type="slidenum">
              <a:rPr lang="da-DK" sz="1200">
                <a:latin typeface="Calibri" charset="0"/>
              </a:rPr>
              <a:pPr/>
              <a:t>6</a:t>
            </a:fld>
            <a:endParaRPr lang="da-DK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74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Pladsholder til slide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8306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>
              <a:latin typeface="Calibri" charset="0"/>
            </a:endParaRPr>
          </a:p>
        </p:txBody>
      </p:sp>
      <p:sp>
        <p:nvSpPr>
          <p:cNvPr id="98307" name="Pladsholder til sli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fld id="{D26C53A3-66DC-9E40-B06F-DD49FC5A3C0C}" type="slidenum">
              <a:rPr lang="da-DK" sz="1200">
                <a:latin typeface="Calibri" charset="0"/>
              </a:rPr>
              <a:pPr/>
              <a:t>7</a:t>
            </a:fld>
            <a:endParaRPr lang="da-DK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919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92188" y="768350"/>
            <a:ext cx="5114925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86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10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4178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98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950203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ndhold, øverst og ned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93715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172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226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610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369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2083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196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Træk billede til pladsholder, eller klik på symbol for at tilføje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8528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teksttypografierne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093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86D154B-130E-CE42-A8F7-68DF9B63A4CE}" type="datetimeFigureOut">
              <a:rPr lang="da-DK" smtClean="0"/>
              <a:t>24-08-2016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AAB0610-33CE-964C-854B-C7F259A21CE7}" type="slidenum">
              <a:rPr lang="da-DK" smtClean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altLang="da-DK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Ordenes betydning</a:t>
            </a:r>
          </a:p>
        </p:txBody>
      </p:sp>
      <p:sp>
        <p:nvSpPr>
          <p:cNvPr id="55299" name="Rectangle 8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Alkoholiker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Alkoholist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Alkoholisme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Kvartalsdranker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</p:txBody>
      </p:sp>
      <p:sp>
        <p:nvSpPr>
          <p:cNvPr id="84995" name="Text Box 4"/>
          <p:cNvSpPr txBox="1">
            <a:spLocks noChangeArrowheads="1"/>
          </p:cNvSpPr>
          <p:nvPr/>
        </p:nvSpPr>
        <p:spPr bwMode="auto">
          <a:xfrm>
            <a:off x="376238" y="2809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da-DK" sz="1800"/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8224838" y="5897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da-DK" sz="1800"/>
          </a:p>
        </p:txBody>
      </p:sp>
      <p:cxnSp>
        <p:nvCxnSpPr>
          <p:cNvPr id="11" name="Lige forbindelse 10"/>
          <p:cNvCxnSpPr/>
          <p:nvPr/>
        </p:nvCxnSpPr>
        <p:spPr>
          <a:xfrm>
            <a:off x="1089025" y="2141538"/>
            <a:ext cx="1357313" cy="21431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>
            <a:off x="1096963" y="2927350"/>
            <a:ext cx="1357312" cy="21431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1089025" y="3749675"/>
            <a:ext cx="1357313" cy="21431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1089025" y="4572000"/>
            <a:ext cx="1357313" cy="21431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8" name="Tekstboks 14"/>
          <p:cNvSpPr txBox="1">
            <a:spLocks noChangeArrowheads="1"/>
          </p:cNvSpPr>
          <p:nvPr/>
        </p:nvSpPr>
        <p:spPr bwMode="auto">
          <a:xfrm>
            <a:off x="1042988" y="6021388"/>
            <a:ext cx="1811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altLang="da-DK" sz="1200" i="1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Kilde: Birgit  Trembacz</a:t>
            </a:r>
          </a:p>
        </p:txBody>
      </p:sp>
      <p:sp>
        <p:nvSpPr>
          <p:cNvPr id="85002" name="Rectangle 9"/>
          <p:cNvSpPr txBox="1">
            <a:spLocks noChangeArrowheads="1"/>
          </p:cNvSpPr>
          <p:nvPr/>
        </p:nvSpPr>
        <p:spPr bwMode="auto">
          <a:xfrm>
            <a:off x="3944938" y="2033588"/>
            <a:ext cx="47418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At have en udfordring i forhold til  alkohol/at være afhængig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En der drikker for meget/uhensigtsmæssigt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At have taget skade af forbruget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At forbruget løber løbsk en gang imellem</a:t>
            </a:r>
          </a:p>
        </p:txBody>
      </p:sp>
    </p:spTree>
    <p:extLst>
      <p:ext uri="{BB962C8B-B14F-4D97-AF65-F5344CB8AC3E}">
        <p14:creationId xmlns:p14="http://schemas.microsoft.com/office/powerpoint/2010/main" val="2186242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dirty="0">
                <a:solidFill>
                  <a:srgbClr val="00FF00"/>
                </a:solidFill>
                <a:latin typeface="Trebuchet MS" charset="0"/>
              </a:rPr>
              <a:t>Selve samtalen - faserne</a:t>
            </a:r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</p:nvPr>
        </p:nvGraphicFramePr>
        <p:xfrm>
          <a:off x="779463" y="1828800"/>
          <a:ext cx="7583487" cy="4208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797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0988" y="-17463"/>
            <a:ext cx="2593975" cy="638176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b="1" dirty="0" smtClean="0">
                <a:solidFill>
                  <a:srgbClr val="C00000"/>
                </a:solidFill>
                <a:ea typeface="+mj-ea"/>
                <a:cs typeface="+mj-cs"/>
              </a:rPr>
              <a:t>Paletten</a:t>
            </a:r>
            <a:endParaRPr lang="da-DK" b="1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88066" name="Picture 2" descr="C:\Users\jbrae\Desktop\palett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3968" y="4725144"/>
            <a:ext cx="2133600" cy="1579563"/>
          </a:xfrm>
          <a:noFill/>
        </p:spPr>
      </p:pic>
      <p:sp>
        <p:nvSpPr>
          <p:cNvPr id="4" name="Afrundet rektangulær billedforklaring 3"/>
          <p:cNvSpPr/>
          <p:nvPr/>
        </p:nvSpPr>
        <p:spPr>
          <a:xfrm>
            <a:off x="684213" y="4108450"/>
            <a:ext cx="1833562" cy="1584325"/>
          </a:xfrm>
          <a:prstGeom prst="wedgeRoundRectCallout">
            <a:avLst>
              <a:gd name="adj1" fmla="val 159012"/>
              <a:gd name="adj2" fmla="val -380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dirty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Det kan være, at du… </a:t>
            </a:r>
          </a:p>
        </p:txBody>
      </p:sp>
      <p:sp>
        <p:nvSpPr>
          <p:cNvPr id="6" name="Afrundet rektangulær billedforklaring 5"/>
          <p:cNvSpPr/>
          <p:nvPr/>
        </p:nvSpPr>
        <p:spPr>
          <a:xfrm>
            <a:off x="1692275" y="2349500"/>
            <a:ext cx="2411413" cy="1584325"/>
          </a:xfrm>
          <a:prstGeom prst="wedgeRoundRectCallout">
            <a:avLst>
              <a:gd name="adj1" fmla="val 50973"/>
              <a:gd name="adj2" fmla="val 825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dirty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Det kan være, at </a:t>
            </a:r>
            <a:r>
              <a:rPr lang="da-DK" dirty="0" smtClean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du/I </a:t>
            </a:r>
            <a:r>
              <a:rPr lang="da-DK" dirty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arbejder for meget og er blevet alt for stresset …</a:t>
            </a:r>
          </a:p>
        </p:txBody>
      </p:sp>
      <p:sp>
        <p:nvSpPr>
          <p:cNvPr id="7" name="Afrundet rektangulær billedforklaring 6"/>
          <p:cNvSpPr/>
          <p:nvPr/>
        </p:nvSpPr>
        <p:spPr>
          <a:xfrm>
            <a:off x="4067944" y="2420888"/>
            <a:ext cx="1871663" cy="1276350"/>
          </a:xfrm>
          <a:prstGeom prst="wedgeRoundRectCallout">
            <a:avLst>
              <a:gd name="adj1" fmla="val 5128"/>
              <a:gd name="adj2" fmla="val 1121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dirty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Der kan være  alvorlig sygdom i familien…</a:t>
            </a:r>
          </a:p>
        </p:txBody>
      </p:sp>
      <p:sp>
        <p:nvSpPr>
          <p:cNvPr id="8" name="Afrundet rektangulær billedforklaring 7"/>
          <p:cNvSpPr/>
          <p:nvPr/>
        </p:nvSpPr>
        <p:spPr>
          <a:xfrm>
            <a:off x="5940152" y="2204864"/>
            <a:ext cx="2089150" cy="1439862"/>
          </a:xfrm>
          <a:prstGeom prst="wedgeRoundRectCallout">
            <a:avLst>
              <a:gd name="adj1" fmla="val -47346"/>
              <a:gd name="adj2" fmla="val 1359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dirty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Det kan være måden I bruger alkohol på…</a:t>
            </a:r>
          </a:p>
        </p:txBody>
      </p:sp>
      <p:sp>
        <p:nvSpPr>
          <p:cNvPr id="9" name="Afrundet rektangulær billedforklaring 8"/>
          <p:cNvSpPr/>
          <p:nvPr/>
        </p:nvSpPr>
        <p:spPr>
          <a:xfrm>
            <a:off x="7164288" y="3717032"/>
            <a:ext cx="1577975" cy="1584325"/>
          </a:xfrm>
          <a:prstGeom prst="wedgeRoundRectCallout">
            <a:avLst>
              <a:gd name="adj1" fmla="val -104156"/>
              <a:gd name="adj2" fmla="val 520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da-DK" dirty="0" smtClean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At I måske  </a:t>
            </a:r>
            <a:r>
              <a:rPr lang="da-DK" dirty="0">
                <a:solidFill>
                  <a:srgbClr val="FF6600"/>
                </a:solidFill>
                <a:latin typeface="Trebuchet MS" charset="0"/>
                <a:ea typeface="ＭＳ Ｐゴシック" charset="0"/>
              </a:rPr>
              <a:t>skændes  meget der hjemme og skal måske skilles…</a:t>
            </a:r>
          </a:p>
        </p:txBody>
      </p:sp>
      <p:sp>
        <p:nvSpPr>
          <p:cNvPr id="88072" name="Tekstboks 4"/>
          <p:cNvSpPr txBox="1">
            <a:spLocks noChangeArrowheads="1"/>
          </p:cNvSpPr>
          <p:nvPr/>
        </p:nvSpPr>
        <p:spPr bwMode="auto">
          <a:xfrm>
            <a:off x="467544" y="548680"/>
            <a:ext cx="8249131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r>
              <a:rPr lang="da-DK" sz="1800" b="1" dirty="0">
                <a:solidFill>
                  <a:srgbClr val="FFFF00"/>
                </a:solidFill>
              </a:rPr>
              <a:t>Som professionel ved jeg, at der kan være mange </a:t>
            </a:r>
          </a:p>
          <a:p>
            <a:pPr eaLnBrk="1" hangingPunct="1"/>
            <a:r>
              <a:rPr lang="da-DK" sz="1800" b="1" dirty="0">
                <a:solidFill>
                  <a:srgbClr val="FFFF00"/>
                </a:solidFill>
              </a:rPr>
              <a:t>årsager til, </a:t>
            </a:r>
            <a:r>
              <a:rPr lang="da-DK" sz="1800" b="1" dirty="0" smtClean="0">
                <a:solidFill>
                  <a:srgbClr val="FFFF00"/>
                </a:solidFill>
              </a:rPr>
              <a:t>at at dit barn ikke rigtig trives – ikke er så glad som hun skal være</a:t>
            </a:r>
            <a:r>
              <a:rPr lang="is-IS" sz="1800" b="1" dirty="0" smtClean="0">
                <a:solidFill>
                  <a:srgbClr val="FFFF00"/>
                </a:solidFill>
              </a:rPr>
              <a:t>…</a:t>
            </a:r>
          </a:p>
          <a:p>
            <a:pPr eaLnBrk="1" hangingPunct="1"/>
            <a:r>
              <a:rPr lang="is-IS" sz="1800" b="1" dirty="0" smtClean="0">
                <a:solidFill>
                  <a:srgbClr val="FFFF00"/>
                </a:solidFill>
              </a:rPr>
              <a:t>at der kan være noget som hun tænker meget over... </a:t>
            </a:r>
          </a:p>
          <a:p>
            <a:pPr eaLnBrk="1" hangingPunct="1"/>
            <a:r>
              <a:rPr lang="da-DK" sz="1800" b="1" dirty="0" smtClean="0">
                <a:solidFill>
                  <a:srgbClr val="FFFF00"/>
                </a:solidFill>
              </a:rPr>
              <a:t>E</a:t>
            </a:r>
            <a:r>
              <a:rPr lang="is-IS" sz="1800" b="1" dirty="0" smtClean="0">
                <a:solidFill>
                  <a:srgbClr val="FFFF00"/>
                </a:solidFill>
              </a:rPr>
              <a:t>r det okay at jeg stiller nogle spørgsmål, som vi altid stiller</a:t>
            </a:r>
            <a:endParaRPr lang="da-DK" sz="1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1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>
                <a:solidFill>
                  <a:srgbClr val="C00000"/>
                </a:solidFill>
                <a:latin typeface="Trebuchet MS" charset="0"/>
              </a:rPr>
              <a:t>Tips  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467321"/>
            <a:ext cx="7905750" cy="462597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Sig hvad du ser! </a:t>
            </a:r>
          </a:p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Stol på din bekymring!</a:t>
            </a:r>
          </a:p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Udvis empati – men hold fast!</a:t>
            </a:r>
          </a:p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Spørg, hvordan de bruger alkohol (ikke, hvorfor de drikker!)</a:t>
            </a:r>
          </a:p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Fortæl om konsekvenser – men uden at true!</a:t>
            </a:r>
          </a:p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Søg hjælp hvis du hænger fast!</a:t>
            </a:r>
          </a:p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Lad være med at spørge om det er et problem! – sig hvad du oplever</a:t>
            </a:r>
            <a:r>
              <a:rPr lang="is-IS" sz="2800" dirty="0">
                <a:solidFill>
                  <a:srgbClr val="FFFF00"/>
                </a:solidFill>
                <a:latin typeface="Trebuchet MS" charset="0"/>
              </a:rPr>
              <a:t>…</a:t>
            </a:r>
            <a:endParaRPr lang="da-DK" sz="2800" dirty="0">
              <a:solidFill>
                <a:srgbClr val="FFFF00"/>
              </a:solidFill>
              <a:latin typeface="Trebuchet MS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da-DK" sz="2800" dirty="0">
                <a:solidFill>
                  <a:srgbClr val="FFFF00"/>
                </a:solidFill>
                <a:latin typeface="Trebuchet MS" charset="0"/>
              </a:rPr>
              <a:t>Det eneste du ikke må gøre – er ingenting!</a:t>
            </a:r>
          </a:p>
          <a:p>
            <a:pPr eaLnBrk="1" hangingPunct="1">
              <a:lnSpc>
                <a:spcPct val="80000"/>
              </a:lnSpc>
            </a:pPr>
            <a:endParaRPr lang="da-DK" sz="2800" dirty="0">
              <a:solidFill>
                <a:srgbClr val="FFFF00"/>
              </a:solidFill>
              <a:latin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146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>
                <a:solidFill>
                  <a:srgbClr val="C00000"/>
                </a:solidFill>
                <a:latin typeface="Trebuchet MS" charset="0"/>
              </a:rPr>
              <a:t>Gode råd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da-DK" sz="2400" dirty="0">
              <a:solidFill>
                <a:srgbClr val="0000FF"/>
              </a:solidFill>
              <a:latin typeface="Trebuchet MS" charset="0"/>
            </a:endParaRPr>
          </a:p>
          <a:p>
            <a:pPr eaLnBrk="1" hangingPunct="1"/>
            <a:r>
              <a:rPr lang="da-DK" sz="2400" dirty="0">
                <a:solidFill>
                  <a:srgbClr val="FFFF00"/>
                </a:solidFill>
                <a:latin typeface="Trebuchet MS" charset="0"/>
              </a:rPr>
              <a:t>Systematik – </a:t>
            </a:r>
            <a:r>
              <a:rPr lang="da-DK" sz="2400" i="1" dirty="0">
                <a:solidFill>
                  <a:srgbClr val="FFFF00"/>
                </a:solidFill>
                <a:latin typeface="Trebuchet MS" charset="0"/>
              </a:rPr>
              <a:t>”det her spørger vi alle om, når vi er bekymrede…” </a:t>
            </a:r>
          </a:p>
          <a:p>
            <a:pPr eaLnBrk="1" hangingPunct="1"/>
            <a:r>
              <a:rPr lang="da-DK" sz="2400" dirty="0">
                <a:solidFill>
                  <a:srgbClr val="FFFF00"/>
                </a:solidFill>
                <a:latin typeface="Trebuchet MS" charset="0"/>
              </a:rPr>
              <a:t>Vedholdenhed – kultur tager tid at forandre</a:t>
            </a:r>
          </a:p>
          <a:p>
            <a:pPr eaLnBrk="1" hangingPunct="1"/>
            <a:r>
              <a:rPr lang="da-DK" sz="2400" dirty="0">
                <a:solidFill>
                  <a:srgbClr val="FFFF00"/>
                </a:solidFill>
                <a:latin typeface="Trebuchet MS" charset="0"/>
              </a:rPr>
              <a:t>Empati og medmenneskelighed – giver tryghed og tillid til at snakke om det svære og giver mod og håb til den enkelte med hensyn til at forandre noget…</a:t>
            </a:r>
          </a:p>
        </p:txBody>
      </p:sp>
    </p:spTree>
    <p:extLst>
      <p:ext uri="{BB962C8B-B14F-4D97-AF65-F5344CB8AC3E}">
        <p14:creationId xmlns:p14="http://schemas.microsoft.com/office/powerpoint/2010/main" val="423337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8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6275387" cy="12096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altLang="da-DK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Holdningens betydning</a:t>
            </a:r>
          </a:p>
        </p:txBody>
      </p:sp>
      <p:sp>
        <p:nvSpPr>
          <p:cNvPr id="95234" name="Rectangle 9"/>
          <p:cNvSpPr>
            <a:spLocks noGrp="1" noChangeArrowheads="1"/>
          </p:cNvSpPr>
          <p:nvPr>
            <p:ph sz="half" idx="1"/>
          </p:nvPr>
        </p:nvSpPr>
        <p:spPr>
          <a:xfrm>
            <a:off x="468313" y="1916113"/>
            <a:ext cx="4038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Han har rygrad som en regnorm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Hvordan kan hun dog gøre det mod sine børn?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En gang alkoholiker altid alkoholiker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Alle alkoholikere lyver</a:t>
            </a:r>
            <a:br>
              <a:rPr lang="da-DK" sz="2000" dirty="0">
                <a:solidFill>
                  <a:srgbClr val="FFFF00"/>
                </a:solidFill>
                <a:latin typeface="Trebuchet MS" charset="0"/>
              </a:rPr>
            </a:br>
            <a:endParaRPr lang="da-DK" sz="2000" dirty="0">
              <a:solidFill>
                <a:srgbClr val="FFFF00"/>
              </a:solidFill>
              <a:latin typeface="Trebuchet MS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De er svage mennesker og skal beskyttes</a:t>
            </a:r>
          </a:p>
        </p:txBody>
      </p:sp>
      <p:sp>
        <p:nvSpPr>
          <p:cNvPr id="95235" name="Rectangle 10"/>
          <p:cNvSpPr>
            <a:spLocks noGrp="1" noChangeArrowheads="1"/>
          </p:cNvSpPr>
          <p:nvPr>
            <p:ph sz="half" idx="2"/>
          </p:nvPr>
        </p:nvSpPr>
        <p:spPr>
          <a:xfrm>
            <a:off x="4427538" y="1916113"/>
            <a:ext cx="4038600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Det er svært og kan tage tid at ændre sig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Alkoholproblemet forstyrrer den gode hensigt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Man vil altid være sårbar overfor alkohol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Det er svært at se i øjnene, at man har et alkoholproblem</a:t>
            </a:r>
          </a:p>
          <a:p>
            <a:pPr eaLnBrk="1" hangingPunct="1">
              <a:lnSpc>
                <a:spcPct val="90000"/>
              </a:lnSpc>
            </a:pPr>
            <a:r>
              <a:rPr lang="da-DK" sz="2000" dirty="0">
                <a:solidFill>
                  <a:srgbClr val="FFFF00"/>
                </a:solidFill>
                <a:latin typeface="Trebuchet MS" charset="0"/>
              </a:rPr>
              <a:t>Det er kun den med alkoholproblemet, der kan vælge og som har ansvar for at drikke eller æren for ikke at drikke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303213" y="2079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da-DK" sz="1800"/>
          </a:p>
        </p:txBody>
      </p:sp>
      <p:sp>
        <p:nvSpPr>
          <p:cNvPr id="95237" name="Text Box 6"/>
          <p:cNvSpPr txBox="1">
            <a:spLocks noChangeArrowheads="1"/>
          </p:cNvSpPr>
          <p:nvPr/>
        </p:nvSpPr>
        <p:spPr bwMode="auto">
          <a:xfrm>
            <a:off x="8151813" y="57531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da-DK" sz="1800"/>
          </a:p>
        </p:txBody>
      </p:sp>
      <p:cxnSp>
        <p:nvCxnSpPr>
          <p:cNvPr id="10" name="Lige forbindelse 9"/>
          <p:cNvCxnSpPr/>
          <p:nvPr/>
        </p:nvCxnSpPr>
        <p:spPr>
          <a:xfrm>
            <a:off x="1042988" y="2060575"/>
            <a:ext cx="1728787" cy="14446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>
            <a:off x="1042988" y="2420938"/>
            <a:ext cx="1728787" cy="36036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Lige forbindelse 15"/>
          <p:cNvCxnSpPr/>
          <p:nvPr/>
        </p:nvCxnSpPr>
        <p:spPr>
          <a:xfrm>
            <a:off x="1042988" y="3141663"/>
            <a:ext cx="1728787" cy="28733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forbindelse 16"/>
          <p:cNvCxnSpPr/>
          <p:nvPr/>
        </p:nvCxnSpPr>
        <p:spPr>
          <a:xfrm>
            <a:off x="971550" y="3789363"/>
            <a:ext cx="1728788" cy="7143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Lige forbindelse 17"/>
          <p:cNvCxnSpPr/>
          <p:nvPr/>
        </p:nvCxnSpPr>
        <p:spPr>
          <a:xfrm>
            <a:off x="1042988" y="4508500"/>
            <a:ext cx="1657350" cy="21590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263" name="Tekstboks 19"/>
          <p:cNvSpPr txBox="1">
            <a:spLocks noChangeArrowheads="1"/>
          </p:cNvSpPr>
          <p:nvPr/>
        </p:nvSpPr>
        <p:spPr bwMode="auto">
          <a:xfrm>
            <a:off x="714375" y="6143625"/>
            <a:ext cx="1714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altLang="da-DK" sz="1200" i="1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Kilde: Birgit Trembacz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 altLang="da-DK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822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60350"/>
            <a:ext cx="6707188" cy="1066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a-DK" altLang="da-DK" b="1" dirty="0" smtClean="0">
                <a:solidFill>
                  <a:schemeClr val="accent6">
                    <a:lumMod val="75000"/>
                  </a:schemeClr>
                </a:solidFill>
                <a:ea typeface="+mj-ea"/>
                <a:cs typeface="+mj-cs"/>
              </a:rPr>
              <a:t>Ordenes betydning</a:t>
            </a:r>
          </a:p>
        </p:txBody>
      </p:sp>
      <p:sp>
        <p:nvSpPr>
          <p:cNvPr id="55299" name="Rectangle 8"/>
          <p:cNvSpPr>
            <a:spLocks noGrp="1" noChangeArrowheads="1"/>
          </p:cNvSpPr>
          <p:nvPr>
            <p:ph sz="half" idx="1"/>
          </p:nvPr>
        </p:nvSpPr>
        <p:spPr>
          <a:xfrm>
            <a:off x="654050" y="2033588"/>
            <a:ext cx="4038600" cy="4525962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Alkoholiker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Alkoholist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Alkoholisme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  <a:t>Kvartalsdranker</a:t>
            </a:r>
            <a:br>
              <a:rPr lang="da-DK" altLang="da-DK" sz="2400" dirty="0" smtClean="0">
                <a:solidFill>
                  <a:srgbClr val="FFFF00"/>
                </a:solidFill>
                <a:ea typeface="+mn-ea"/>
                <a:cs typeface="+mn-cs"/>
              </a:rPr>
            </a:br>
            <a:endParaRPr lang="da-DK" altLang="da-DK" sz="2400" dirty="0" smtClean="0">
              <a:solidFill>
                <a:srgbClr val="FFFF00"/>
              </a:solidFill>
              <a:ea typeface="+mn-ea"/>
              <a:cs typeface="+mn-cs"/>
            </a:endParaRPr>
          </a:p>
        </p:txBody>
      </p:sp>
      <p:sp>
        <p:nvSpPr>
          <p:cNvPr id="97283" name="Text Box 4"/>
          <p:cNvSpPr txBox="1">
            <a:spLocks noChangeArrowheads="1"/>
          </p:cNvSpPr>
          <p:nvPr/>
        </p:nvSpPr>
        <p:spPr bwMode="auto">
          <a:xfrm>
            <a:off x="376238" y="28098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da-DK" sz="1800"/>
          </a:p>
        </p:txBody>
      </p:sp>
      <p:sp>
        <p:nvSpPr>
          <p:cNvPr id="97284" name="Text Box 6"/>
          <p:cNvSpPr txBox="1">
            <a:spLocks noChangeArrowheads="1"/>
          </p:cNvSpPr>
          <p:nvPr/>
        </p:nvSpPr>
        <p:spPr bwMode="auto">
          <a:xfrm>
            <a:off x="8224838" y="58975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/>
            <a:endParaRPr lang="da-DK" sz="1800"/>
          </a:p>
        </p:txBody>
      </p:sp>
      <p:cxnSp>
        <p:nvCxnSpPr>
          <p:cNvPr id="11" name="Lige forbindelse 10"/>
          <p:cNvCxnSpPr/>
          <p:nvPr/>
        </p:nvCxnSpPr>
        <p:spPr>
          <a:xfrm>
            <a:off x="1089025" y="2141538"/>
            <a:ext cx="1357313" cy="214312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/>
          <p:cNvCxnSpPr/>
          <p:nvPr/>
        </p:nvCxnSpPr>
        <p:spPr>
          <a:xfrm>
            <a:off x="1096963" y="2927350"/>
            <a:ext cx="1357312" cy="21431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/>
          <p:cNvCxnSpPr/>
          <p:nvPr/>
        </p:nvCxnSpPr>
        <p:spPr>
          <a:xfrm>
            <a:off x="1089025" y="3749675"/>
            <a:ext cx="1357313" cy="21431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Lige forbindelse 13"/>
          <p:cNvCxnSpPr/>
          <p:nvPr/>
        </p:nvCxnSpPr>
        <p:spPr>
          <a:xfrm>
            <a:off x="1089025" y="4572000"/>
            <a:ext cx="1357313" cy="21431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8" name="Tekstboks 14"/>
          <p:cNvSpPr txBox="1">
            <a:spLocks noChangeArrowheads="1"/>
          </p:cNvSpPr>
          <p:nvPr/>
        </p:nvSpPr>
        <p:spPr bwMode="auto">
          <a:xfrm>
            <a:off x="1042988" y="6021388"/>
            <a:ext cx="181133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a-DK" altLang="da-DK" sz="1200" i="1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Kilde: Birgit  Trembacz</a:t>
            </a:r>
          </a:p>
        </p:txBody>
      </p:sp>
      <p:sp>
        <p:nvSpPr>
          <p:cNvPr id="97290" name="Rectangle 9"/>
          <p:cNvSpPr txBox="1">
            <a:spLocks noChangeArrowheads="1"/>
          </p:cNvSpPr>
          <p:nvPr/>
        </p:nvSpPr>
        <p:spPr bwMode="auto">
          <a:xfrm>
            <a:off x="3944938" y="2033588"/>
            <a:ext cx="47418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At have en udfordring i forhold til  alkohol/at være afhængig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En der drikker for meget/uhensigtsmæssigt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At have taget skade af forbruget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da-DK" dirty="0">
                <a:solidFill>
                  <a:srgbClr val="FFFF00"/>
                </a:solidFill>
                <a:cs typeface="Arial" charset="0"/>
              </a:rPr>
              <a:t>At forbruget løber løbsk en gang imellem</a:t>
            </a:r>
          </a:p>
        </p:txBody>
      </p:sp>
    </p:spTree>
    <p:extLst>
      <p:ext uri="{BB962C8B-B14F-4D97-AF65-F5344CB8AC3E}">
        <p14:creationId xmlns:p14="http://schemas.microsoft.com/office/powerpoint/2010/main" val="2496297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el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da-DK">
                <a:solidFill>
                  <a:srgbClr val="C00000"/>
                </a:solidFill>
                <a:latin typeface="Trebuchet MS" charset="0"/>
              </a:rPr>
              <a:t>Gode ord og vendinger</a:t>
            </a:r>
          </a:p>
        </p:txBody>
      </p:sp>
      <p:sp>
        <p:nvSpPr>
          <p:cNvPr id="99330" name="Pladsholder til indhold 4"/>
          <p:cNvSpPr>
            <a:spLocks noGrp="1"/>
          </p:cNvSpPr>
          <p:nvPr>
            <p:ph sz="half" idx="4294967295"/>
          </p:nvPr>
        </p:nvSpPr>
        <p:spPr>
          <a:xfrm>
            <a:off x="179512" y="1196752"/>
            <a:ext cx="3643313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da-DK" sz="2000" dirty="0">
                <a:solidFill>
                  <a:srgbClr val="FF6600"/>
                </a:solidFill>
                <a:latin typeface="Trebuchet MS" charset="0"/>
              </a:rPr>
              <a:t>Not</a:t>
            </a:r>
          </a:p>
          <a:p>
            <a:pPr eaLnBrk="1" hangingPunct="1"/>
            <a:r>
              <a:rPr lang="da-DK" sz="2400" dirty="0">
                <a:latin typeface="Trebuchet MS" charset="0"/>
              </a:rPr>
              <a:t>Drikker	</a:t>
            </a:r>
          </a:p>
          <a:p>
            <a:pPr eaLnBrk="1" hangingPunct="1"/>
            <a:r>
              <a:rPr lang="da-DK" sz="2400" dirty="0">
                <a:latin typeface="Trebuchet MS" charset="0"/>
              </a:rPr>
              <a:t>Du drikker for meget</a:t>
            </a:r>
          </a:p>
          <a:p>
            <a:pPr eaLnBrk="1" hangingPunct="1"/>
            <a:r>
              <a:rPr lang="da-DK" sz="2400" dirty="0">
                <a:latin typeface="Trebuchet MS" charset="0"/>
              </a:rPr>
              <a:t>Du skal holde op</a:t>
            </a:r>
          </a:p>
          <a:p>
            <a:pPr eaLnBrk="1" hangingPunct="1"/>
            <a:r>
              <a:rPr lang="da-DK" sz="2400" dirty="0">
                <a:latin typeface="Trebuchet MS" charset="0"/>
              </a:rPr>
              <a:t>Hvor meget drikker du?</a:t>
            </a:r>
          </a:p>
          <a:p>
            <a:pPr lvl="1" eaLnBrk="1" hangingPunct="1"/>
            <a:r>
              <a:rPr lang="da-DK" sz="1800" dirty="0">
                <a:latin typeface="Trebuchet MS" charset="0"/>
              </a:rPr>
              <a:t>Tit, ofte, længe, meget..</a:t>
            </a:r>
          </a:p>
          <a:p>
            <a:pPr eaLnBrk="1" hangingPunct="1"/>
            <a:r>
              <a:rPr lang="da-DK" sz="2400" dirty="0">
                <a:latin typeface="Trebuchet MS" charset="0"/>
              </a:rPr>
              <a:t>Hvorfor?</a:t>
            </a:r>
          </a:p>
          <a:p>
            <a:pPr eaLnBrk="1" hangingPunct="1"/>
            <a:r>
              <a:rPr lang="da-DK" sz="2400" dirty="0">
                <a:latin typeface="Trebuchet MS" charset="0"/>
              </a:rPr>
              <a:t>Har du/I et problem?</a:t>
            </a:r>
          </a:p>
        </p:txBody>
      </p:sp>
      <p:sp>
        <p:nvSpPr>
          <p:cNvPr id="99331" name="Pladsholder til indhold 5"/>
          <p:cNvSpPr>
            <a:spLocks noGrp="1"/>
          </p:cNvSpPr>
          <p:nvPr>
            <p:ph sz="half" idx="4294967295"/>
          </p:nvPr>
        </p:nvSpPr>
        <p:spPr>
          <a:xfrm>
            <a:off x="3995936" y="1268760"/>
            <a:ext cx="4572000" cy="5068888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da-DK" sz="2000" u="sng" dirty="0">
                <a:solidFill>
                  <a:srgbClr val="C00000"/>
                </a:solidFill>
                <a:latin typeface="Trebuchet MS" charset="0"/>
              </a:rPr>
              <a:t>Hot</a:t>
            </a:r>
          </a:p>
          <a:p>
            <a:pPr eaLnBrk="1" hangingPunct="1">
              <a:buFontTx/>
              <a:buNone/>
            </a:pPr>
            <a:r>
              <a:rPr lang="da-DK" sz="2400" dirty="0">
                <a:solidFill>
                  <a:srgbClr val="C00000"/>
                </a:solidFill>
                <a:latin typeface="Trebuchet MS" charset="0"/>
              </a:rPr>
              <a:t>Bruger alkohol</a:t>
            </a:r>
          </a:p>
          <a:p>
            <a:pPr eaLnBrk="1" hangingPunct="1">
              <a:buFontTx/>
              <a:buNone/>
            </a:pPr>
            <a:r>
              <a:rPr lang="da-DK" sz="2400" dirty="0">
                <a:solidFill>
                  <a:srgbClr val="C00000"/>
                </a:solidFill>
                <a:latin typeface="Trebuchet MS" charset="0"/>
              </a:rPr>
              <a:t>Er kommet til….</a:t>
            </a:r>
          </a:p>
          <a:p>
            <a:pPr eaLnBrk="1" hangingPunct="1">
              <a:buFontTx/>
              <a:buNone/>
            </a:pPr>
            <a:r>
              <a:rPr lang="da-DK" sz="2400" dirty="0">
                <a:solidFill>
                  <a:srgbClr val="C00000"/>
                </a:solidFill>
                <a:latin typeface="Trebuchet MS" charset="0"/>
              </a:rPr>
              <a:t>Dit barn kan ikke tåle mere</a:t>
            </a:r>
          </a:p>
          <a:p>
            <a:pPr eaLnBrk="1" hangingPunct="1">
              <a:buFontTx/>
              <a:buNone/>
            </a:pPr>
            <a:r>
              <a:rPr lang="da-DK" sz="2400" dirty="0">
                <a:solidFill>
                  <a:srgbClr val="C00000"/>
                </a:solidFill>
                <a:latin typeface="Trebuchet MS" charset="0"/>
              </a:rPr>
              <a:t>Drikker du x kasser øl dagligt?</a:t>
            </a:r>
          </a:p>
          <a:p>
            <a:pPr eaLnBrk="1" hangingPunct="1">
              <a:buFontTx/>
              <a:buNone/>
            </a:pPr>
            <a:r>
              <a:rPr lang="da-DK" sz="2400" dirty="0">
                <a:solidFill>
                  <a:srgbClr val="C00000"/>
                </a:solidFill>
                <a:latin typeface="Trebuchet MS" charset="0"/>
              </a:rPr>
              <a:t>Hvordan bruger du egentligt alkohol…?</a:t>
            </a:r>
          </a:p>
          <a:p>
            <a:pPr eaLnBrk="1" hangingPunct="1">
              <a:buFontTx/>
              <a:buNone/>
            </a:pPr>
            <a:r>
              <a:rPr lang="da-DK" sz="2400" dirty="0">
                <a:solidFill>
                  <a:srgbClr val="C00000"/>
                </a:solidFill>
                <a:latin typeface="Trebuchet MS" charset="0"/>
              </a:rPr>
              <a:t>I hvilke situationer bruger du..?</a:t>
            </a:r>
          </a:p>
          <a:p>
            <a:pPr eaLnBrk="1" hangingPunct="1">
              <a:buFontTx/>
              <a:buNone/>
            </a:pPr>
            <a:r>
              <a:rPr lang="da-DK" sz="2400" dirty="0">
                <a:solidFill>
                  <a:srgbClr val="C00000"/>
                </a:solidFill>
                <a:latin typeface="Trebuchet MS" charset="0"/>
              </a:rPr>
              <a:t>Hvad gir’ alkoholen dig..?</a:t>
            </a:r>
          </a:p>
          <a:p>
            <a:pPr eaLnBrk="1" hangingPunct="1">
              <a:buFontTx/>
              <a:buNone/>
            </a:pPr>
            <a:endParaRPr lang="da-DK" sz="2400" dirty="0">
              <a:solidFill>
                <a:srgbClr val="00FF00"/>
              </a:solidFill>
              <a:latin typeface="Trebuchet MS" charset="0"/>
            </a:endParaRPr>
          </a:p>
        </p:txBody>
      </p:sp>
      <p:sp>
        <p:nvSpPr>
          <p:cNvPr id="6" name="Multiplicer 5"/>
          <p:cNvSpPr/>
          <p:nvPr/>
        </p:nvSpPr>
        <p:spPr>
          <a:xfrm>
            <a:off x="0" y="1268413"/>
            <a:ext cx="4067175" cy="532923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8269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̊t i blåt">
  <a:themeElements>
    <a:clrScheme name="Elemente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d 2007 Dokument" ma:contentTypeID="0x01010096686ADBBD573C4399314806E1624E5600C69D22BB18F24D419C8149BF33247FCF" ma:contentTypeVersion="1" ma:contentTypeDescription="Opret et nyt Microsoft Office 2007 Word dokument i dette bibliotek." ma:contentTypeScope="" ma:versionID="1974b21d2b1f2711f4a54f4cec28ec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1cd80a09a1970b3c306f0806e0c1b8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89DD8D-606D-49DA-B515-6D2E1F1477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CFC3BE-E8A2-40B4-B8A5-55611710B5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9A48886-0A2D-4EEE-A748-7AA99BCE7FAB}">
  <ds:schemaRefs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568</Words>
  <Application>Microsoft Office PowerPoint</Application>
  <PresentationFormat>Skærmshow (4:3)</PresentationFormat>
  <Paragraphs>83</Paragraphs>
  <Slides>8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Trebuchet MS</vt:lpstr>
      <vt:lpstr>Wingdings 2</vt:lpstr>
      <vt:lpstr>Wingdings 3</vt:lpstr>
      <vt:lpstr>blåt i blåt</vt:lpstr>
      <vt:lpstr>Revolution</vt:lpstr>
      <vt:lpstr>Ordenes betydning</vt:lpstr>
      <vt:lpstr>Selve samtalen - faserne</vt:lpstr>
      <vt:lpstr>Paletten</vt:lpstr>
      <vt:lpstr>Tips  </vt:lpstr>
      <vt:lpstr>Gode råd</vt:lpstr>
      <vt:lpstr>Holdningens betydning</vt:lpstr>
      <vt:lpstr>Ordenes betydning</vt:lpstr>
      <vt:lpstr>Gode ord og vendinger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Steffen</dc:creator>
  <cp:lastModifiedBy>Julie Kundby Eriksen</cp:lastModifiedBy>
  <cp:revision>3</cp:revision>
  <dcterms:created xsi:type="dcterms:W3CDTF">2016-08-14T17:15:17Z</dcterms:created>
  <dcterms:modified xsi:type="dcterms:W3CDTF">2016-08-24T11:45:08Z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0x01010096686ADBBD573C4399314806E1624E5600C69D22BB18F24D419C8149BF33247FCF</vt:lpwstr>
  </property>
</Properties>
</file>